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268" r:id="rId20"/>
    <p:sldId id="287" r:id="rId21"/>
    <p:sldId id="308" r:id="rId22"/>
    <p:sldId id="310" r:id="rId23"/>
    <p:sldId id="288" r:id="rId24"/>
    <p:sldId id="312" r:id="rId25"/>
    <p:sldId id="289" r:id="rId26"/>
    <p:sldId id="291" r:id="rId27"/>
    <p:sldId id="292" r:id="rId28"/>
    <p:sldId id="294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282" r:id="rId43"/>
    <p:sldId id="314" r:id="rId44"/>
    <p:sldId id="316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2"/>
    <p:restoredTop sz="81526" autoAdjust="0"/>
  </p:normalViewPr>
  <p:slideViewPr>
    <p:cSldViewPr>
      <p:cViewPr>
        <p:scale>
          <a:sx n="101" d="100"/>
          <a:sy n="101" d="100"/>
        </p:scale>
        <p:origin x="-1926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94A1-B045-714E-A6F0-634A55A2CAF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5478-9C42-6F4B-9D0D-BDCB993C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1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86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46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5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20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755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379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633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52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7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0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5478-9C42-6F4B-9D0D-BDCB993CFD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52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31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38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57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38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4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3C5-6F97-4FD6-ACE4-DF9AB7220AD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0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545" y="2167204"/>
            <a:ext cx="8896908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6154" y="4204842"/>
            <a:ext cx="6171691" cy="90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371599"/>
            <a:ext cx="91440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9445" y="6493002"/>
            <a:ext cx="8865235" cy="0"/>
          </a:xfrm>
          <a:custGeom>
            <a:avLst/>
            <a:gdLst/>
            <a:ahLst/>
            <a:cxnLst/>
            <a:rect l="l" t="t" r="r" b="b"/>
            <a:pathLst>
              <a:path w="8865235">
                <a:moveTo>
                  <a:pt x="0" y="0"/>
                </a:moveTo>
                <a:lnTo>
                  <a:pt x="8865108" y="0"/>
                </a:lnTo>
              </a:path>
            </a:pathLst>
          </a:custGeom>
          <a:ln w="1981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C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C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C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1515" y="1403730"/>
            <a:ext cx="368096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C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os.org/resources/writing-center/" TargetMode="External"/><Relationship Id="rId7" Type="http://schemas.openxmlformats.org/officeDocument/2006/relationships/hyperlink" Target="https://www.cjic.ca/guide-for-authors/guidelines-for-autho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jic.ca/guide-for-authors/preparing-your-manuscript" TargetMode="External"/><Relationship Id="rId5" Type="http://schemas.openxmlformats.org/officeDocument/2006/relationships/hyperlink" Target="https://ipac-canada.org/photos/custom/conf/19conf/orals19/tues_Suh.pdf" TargetMode="External"/><Relationship Id="rId4" Type="http://schemas.openxmlformats.org/officeDocument/2006/relationships/hyperlink" Target="https://www.cjic.ca/content/webina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c.org/CBIC/Recertify/Recertification-by-Continuing-Education/IPU-Criteria-Chart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c.org/CBIC/Recertify/Recertification-by-Continuing-Education/IPU-Criteria-Chart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ac-canada.org/photos/custom/pdf/IPAC_CoreCompetencies_ICPs_2022_revised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pac-canada.org/photos/custom/pdf/IPAC_CoreCompetencies_ICPs_2022_revised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sociate-editor@ipac.canada.org" TargetMode="External"/><Relationship Id="rId4" Type="http://schemas.openxmlformats.org/officeDocument/2006/relationships/hyperlink" Target="mailto:editor-in-chief@ipac-canad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5452" y="5257800"/>
            <a:ext cx="1641348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2300" y="5193790"/>
            <a:ext cx="1787652" cy="1575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472" y="5257800"/>
            <a:ext cx="2243328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0" y="1603589"/>
            <a:ext cx="8896908" cy="124457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algn="ctr">
              <a:spcBef>
                <a:spcPts val="105"/>
              </a:spcBef>
            </a:pPr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Research, Manuscript Writing and Scientific Publication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xfrm>
            <a:off x="334220" y="3089151"/>
            <a:ext cx="7086600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2645" marR="5080" indent="-2100580">
              <a:lnSpc>
                <a:spcPct val="120000"/>
              </a:lnSpc>
              <a:spcBef>
                <a:spcPts val="100"/>
              </a:spcBef>
            </a:pPr>
            <a:r>
              <a:rPr lang="en-US" sz="2200" spc="-5" dirty="0"/>
              <a:t>Jim </a:t>
            </a:r>
            <a:r>
              <a:rPr lang="en-US" sz="2200" spc="-5" dirty="0" err="1"/>
              <a:t>Ayukekbong</a:t>
            </a:r>
            <a:r>
              <a:rPr lang="en-US" sz="2200" spc="-5" dirty="0"/>
              <a:t>, BMLS, </a:t>
            </a:r>
            <a:r>
              <a:rPr lang="en-US" sz="2200" spc="-5" dirty="0" smtClean="0"/>
              <a:t>MSc</a:t>
            </a:r>
            <a:r>
              <a:rPr lang="en-US" sz="2200" spc="-5" dirty="0"/>
              <a:t>, </a:t>
            </a:r>
            <a:r>
              <a:rPr lang="en-US" sz="2200" spc="-5" dirty="0" err="1"/>
              <a:t>Ph.D</a:t>
            </a:r>
            <a:r>
              <a:rPr lang="en-US" sz="2200" spc="-5" dirty="0"/>
              <a:t>, CIC</a:t>
            </a:r>
          </a:p>
          <a:p>
            <a:pPr marL="2112645" marR="5080" indent="-2100580">
              <a:lnSpc>
                <a:spcPct val="120000"/>
              </a:lnSpc>
              <a:spcBef>
                <a:spcPts val="100"/>
              </a:spcBef>
            </a:pPr>
            <a:r>
              <a:rPr sz="2200" b="1" spc="-5" dirty="0"/>
              <a:t>Editor-in-Chief</a:t>
            </a:r>
            <a:endParaRPr lang="en-US" sz="2200" b="1" spc="-5" dirty="0"/>
          </a:p>
          <a:p>
            <a:pPr marL="2112645" marR="5080" indent="-2100580">
              <a:lnSpc>
                <a:spcPct val="120000"/>
              </a:lnSpc>
              <a:spcBef>
                <a:spcPts val="100"/>
              </a:spcBef>
            </a:pPr>
            <a:endParaRPr lang="en-CA" sz="2200" b="1" spc="-5" dirty="0"/>
          </a:p>
          <a:p>
            <a:pPr marL="2112645" marR="5080" indent="-2100580">
              <a:lnSpc>
                <a:spcPct val="120000"/>
              </a:lnSpc>
              <a:spcBef>
                <a:spcPts val="100"/>
              </a:spcBef>
            </a:pPr>
            <a:r>
              <a:rPr lang="en-CA" sz="2200" spc="-5" dirty="0"/>
              <a:t>Devon </a:t>
            </a:r>
            <a:r>
              <a:rPr lang="en-CA" sz="2200" spc="-5" dirty="0" smtClean="0"/>
              <a:t>Metcalf, MSc, PhD</a:t>
            </a:r>
            <a:r>
              <a:rPr lang="en-CA" sz="2200" spc="-5" dirty="0"/>
              <a:t>, </a:t>
            </a:r>
            <a:r>
              <a:rPr lang="en-CA" sz="2200" spc="-5" dirty="0" err="1" smtClean="0"/>
              <a:t>BEdAE</a:t>
            </a:r>
            <a:r>
              <a:rPr lang="en-CA" sz="2200" spc="-5" dirty="0" smtClean="0"/>
              <a:t>, CIC</a:t>
            </a:r>
            <a:endParaRPr lang="en-CA" sz="2200" spc="-5" dirty="0"/>
          </a:p>
          <a:p>
            <a:pPr marL="2112645" marR="5080" indent="-2100580">
              <a:lnSpc>
                <a:spcPct val="120000"/>
              </a:lnSpc>
              <a:spcBef>
                <a:spcPts val="100"/>
              </a:spcBef>
            </a:pPr>
            <a:r>
              <a:rPr lang="en-CA" sz="2200" b="1" spc="-5" dirty="0"/>
              <a:t>Associate Editor</a:t>
            </a:r>
            <a:endParaRPr sz="2200" b="1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cs typeface="Calibri"/>
              </a:rPr>
              <a:t>Other types of assistance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169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Workshop or series of workshops on manuscript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Coaching/mentoring in research and writing a manuscript</a:t>
            </a:r>
          </a:p>
        </p:txBody>
      </p:sp>
    </p:spTree>
    <p:extLst>
      <p:ext uri="{BB962C8B-B14F-4D97-AF65-F5344CB8AC3E}">
        <p14:creationId xmlns:p14="http://schemas.microsoft.com/office/powerpoint/2010/main" val="9055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Existing Resources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211562"/>
            <a:ext cx="81692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PLOS Writing Center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Various resources on writing abstracts, methods, discussions and reporting statistical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IPAC Canada webinars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4"/>
              </a:rPr>
              <a:t>Abstract to Manuscript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4"/>
              </a:rPr>
              <a:t>Tricks and Tips for Abstract Writing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5"/>
              </a:rPr>
              <a:t>Manuscript Preparation: How to Get Your Paper Published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CJIC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6"/>
              </a:rPr>
              <a:t>Preparing Your Manuscript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7"/>
              </a:rPr>
              <a:t>Guidelines for Authors</a:t>
            </a:r>
            <a:endParaRPr lang="en-CA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Why Publish?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6769478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Answer important IPAC Questions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Challenges you face in your organization</a:t>
            </a:r>
            <a:endParaRPr lang="en-US" sz="2800" dirty="0">
              <a:ea typeface="+mn-lt"/>
              <a:cs typeface="+mn-lt"/>
            </a:endParaRPr>
          </a:p>
          <a:p>
            <a:pPr marL="1200150" lvl="2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Contribute to patient safety</a:t>
            </a:r>
            <a:endParaRPr lang="en-US" sz="28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Issues with a broader IPAC implication</a:t>
            </a:r>
            <a:endParaRPr lang="en-CA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cs typeface="Calibri"/>
            </a:endParaRPr>
          </a:p>
        </p:txBody>
      </p:sp>
      <p:pic>
        <p:nvPicPr>
          <p:cNvPr id="3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E77260D2-2B11-4EAD-BACC-6BD276A710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6882" y="3772871"/>
            <a:ext cx="1855463" cy="2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Why Publish?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169275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An important part of  your professional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CIC® recertification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i="1" dirty="0">
                <a:solidFill>
                  <a:schemeClr val="accent1">
                    <a:lumMod val="50000"/>
                  </a:schemeClr>
                </a:solidFill>
              </a:rPr>
              <a:t>Publications</a:t>
            </a: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 is an Infection Prevention Unit (IPU)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05920" y="6142007"/>
            <a:ext cx="8771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Certification Board of Infection Control and Epidemiology (CBIC). 2023 </a:t>
            </a:r>
            <a:r>
              <a:rPr lang="en-US" sz="1400" dirty="0">
                <a:hlinkClick r:id="rId3"/>
              </a:rPr>
              <a:t>https://www.cbic.org/CBIC/Recertify/Recertification-by-Continuing-Education/IPU-Criteria-Chart.htm</a:t>
            </a:r>
            <a:endParaRPr lang="en-US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3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40157"/>
            <a:ext cx="816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i="1" dirty="0">
                <a:solidFill>
                  <a:schemeClr val="accent1">
                    <a:lumMod val="50000"/>
                  </a:schemeClr>
                </a:solidFill>
              </a:rPr>
              <a:t>Publications</a:t>
            </a: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 is an IPU 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F81BD">
                    <a:lumMod val="50000"/>
                  </a:srgbClr>
                </a:solidFill>
              </a:rPr>
              <a:t>Five Infection Prevention Units (IPUs) per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05920" y="6142007"/>
            <a:ext cx="8771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Certification Board of Infection Control and Epidemiology (CBIC). 2023 </a:t>
            </a:r>
            <a:r>
              <a:rPr lang="en-US" sz="1400" dirty="0">
                <a:hlinkClick r:id="rId3"/>
              </a:rPr>
              <a:t>https://www.cbic.org/CBIC/Recertify/Recertification-by-Continuing-Education/IPU-Criteria-Chart.htm</a:t>
            </a:r>
            <a:endParaRPr lang="en-US" sz="1400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7" y="1710197"/>
            <a:ext cx="8077200" cy="3928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1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DAA19D-1159-40A3-A757-194BC75B2B58}"/>
              </a:ext>
            </a:extLst>
          </p:cNvPr>
          <p:cNvSpPr txBox="1"/>
          <p:nvPr/>
        </p:nvSpPr>
        <p:spPr>
          <a:xfrm>
            <a:off x="61994" y="6445357"/>
            <a:ext cx="85744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IPAC Canada. 2022. </a:t>
            </a:r>
            <a:r>
              <a:rPr lang="en-US" sz="1400" dirty="0">
                <a:ea typeface="+mn-lt"/>
                <a:cs typeface="+mn-lt"/>
                <a:hlinkClick r:id="rId3"/>
              </a:rPr>
              <a:t>https://ipac-canada.org/photos/custom/pdf/IPAC_CoreCompetencies_ICPs_2022_revised.pdf</a:t>
            </a:r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764" y="1593894"/>
            <a:ext cx="3468895" cy="4491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767B6B-264E-465C-8E72-1BC0661A4398}"/>
              </a:ext>
            </a:extLst>
          </p:cNvPr>
          <p:cNvSpPr txBox="1"/>
          <p:nvPr/>
        </p:nvSpPr>
        <p:spPr>
          <a:xfrm>
            <a:off x="61994" y="6445358"/>
            <a:ext cx="857443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IPAC Canada. 2022. </a:t>
            </a:r>
            <a:r>
              <a:rPr lang="en-US" sz="1400" dirty="0">
                <a:ea typeface="+mn-lt"/>
                <a:cs typeface="+mn-lt"/>
                <a:hlinkClick r:id="rId3"/>
              </a:rPr>
              <a:t>https://ipac-canada.org/photos/custom/pdf/IPAC_CoreCompetencies_ICPs_2022_revised.pdf</a:t>
            </a:r>
            <a:endParaRPr lang="en-US" sz="1400" dirty="0">
              <a:ea typeface="+mn-lt"/>
              <a:cs typeface="+mn-lt"/>
            </a:endParaRPr>
          </a:p>
          <a:p>
            <a:endParaRPr lang="en-US" sz="1200" dirty="0">
              <a:ea typeface="+mn-lt"/>
              <a:cs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4067"/>
          <a:stretch/>
        </p:blipFill>
        <p:spPr>
          <a:xfrm>
            <a:off x="558481" y="1653147"/>
            <a:ext cx="7599861" cy="45190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3400" y="4953000"/>
            <a:ext cx="3505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IPAC Canada Editorial Award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58787"/>
            <a:ext cx="8169275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Annually recognizes a high quality manuscript published in CJIC by IPAC Canada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Decision made by a panel of editorial board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Recognition at the IPAC Canada Education 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Award consists of either conference registration or a monetary award.</a:t>
            </a:r>
          </a:p>
        </p:txBody>
      </p:sp>
    </p:spTree>
    <p:extLst>
      <p:ext uri="{BB962C8B-B14F-4D97-AF65-F5344CB8AC3E}">
        <p14:creationId xmlns:p14="http://schemas.microsoft.com/office/powerpoint/2010/main" val="18803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Strategies to overcome barriers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58787"/>
            <a:ext cx="8169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Prioritize skills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Collaborating with or seeking mentorship from an experienced colleague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Start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Engage leadership for support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4343400"/>
            <a:ext cx="2889936" cy="2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17" y="1374262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Why Conduct research?</a:t>
            </a:r>
            <a:endParaRPr sz="36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734" y="2654806"/>
            <a:ext cx="926658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2800" dirty="0">
                <a:latin typeface="American Typewriter" panose="02090604020004020304" pitchFamily="18" charset="77"/>
              </a:rPr>
              <a:t>To understand a phenomenon.</a:t>
            </a:r>
          </a:p>
          <a:p>
            <a:pPr fontAlgn="base"/>
            <a:endParaRPr lang="en-CA" sz="2800" dirty="0">
              <a:latin typeface="American Typewriter" panose="02090604020004020304" pitchFamily="18" charset="7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2800" dirty="0">
                <a:latin typeface="American Typewriter" panose="02090604020004020304" pitchFamily="18" charset="77"/>
              </a:rPr>
              <a:t>To test existing theories or develop new theories on the basis of existing ones.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2800" dirty="0">
                <a:latin typeface="American Typewriter" panose="02090604020004020304" pitchFamily="18" charset="77"/>
              </a:rPr>
              <a:t>Contribute in forming new knowledge or expand the existing knowledge base.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2400" dirty="0">
              <a:latin typeface="American Typewriter" panose="02090604020004020304" pitchFamily="18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49346C-B119-9D49-8139-367AADB1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503028"/>
            <a:ext cx="3097696" cy="207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D462C0B-EEBC-D647-8967-D00E62833034}"/>
              </a:ext>
            </a:extLst>
          </p:cNvPr>
          <p:cNvSpPr/>
          <p:nvPr/>
        </p:nvSpPr>
        <p:spPr>
          <a:xfrm>
            <a:off x="2819400" y="2058823"/>
            <a:ext cx="2215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merican Typewriter" panose="02090604020004020304" pitchFamily="18" charset="77"/>
                <a:cs typeface="Calibri"/>
              </a:rPr>
              <a:t>Curiosity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BADBF6-B87B-CB42-B7DB-0C37B8ED0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91628"/>
            <a:ext cx="3021497" cy="19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Survey of IPAC Canada Members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2010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Shared a survey in the Fall of 2022 related to barriers and facilitators of research and publishing in the field of IPAC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Eight multiple choice questions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Available for two weeks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84 respondents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Will be used to identify supports and resources to help IPAC professionals publish research</a:t>
            </a:r>
          </a:p>
        </p:txBody>
      </p:sp>
    </p:spTree>
    <p:extLst>
      <p:ext uri="{BB962C8B-B14F-4D97-AF65-F5344CB8AC3E}">
        <p14:creationId xmlns:p14="http://schemas.microsoft.com/office/powerpoint/2010/main" val="13372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412923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Research process</a:t>
            </a:r>
            <a:endParaRPr sz="36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37" y="2097828"/>
            <a:ext cx="83624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1: Determine a suitable research project</a:t>
            </a: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Step 2: Establish collaboration</a:t>
            </a:r>
            <a:endParaRPr lang="sv-SE" altLang="en-US" sz="2600" dirty="0">
              <a:latin typeface="American Typewriter" panose="02090604020004020304" pitchFamily="18" charset="77"/>
              <a:ea typeface="ヒラギノ角ゴ Pro W3" panose="020B0300000000000000" pitchFamily="34" charset="-128"/>
              <a:cs typeface="Calibri" panose="020F0502020204030204" pitchFamily="34" charset="0"/>
            </a:endParaRP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3: Write the </a:t>
            </a:r>
            <a:r>
              <a:rPr lang="sv-SE" altLang="en-US" sz="2600" dirty="0" smtClean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research </a:t>
            </a:r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proposal</a:t>
            </a: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4: Apply for funding</a:t>
            </a: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5: Perform the study</a:t>
            </a: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6: Write your manuscript</a:t>
            </a:r>
          </a:p>
          <a:p>
            <a:r>
              <a:rPr lang="sv-SE" altLang="en-US" sz="2600" dirty="0"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7: Publish your findings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9EA5A2-5EBD-A940-9BF3-4F52353E5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15" y="2514600"/>
            <a:ext cx="3124985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375889"/>
            <a:ext cx="99060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altLang="en-US" sz="3200" b="1" dirty="0">
                <a:solidFill>
                  <a:schemeClr val="accent1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1: Determine a suitable research project</a:t>
            </a:r>
            <a:r>
              <a:rPr lang="sv-SE" altLang="en-US" sz="36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/>
            </a:r>
            <a:br>
              <a:rPr lang="sv-SE" altLang="en-US" sz="36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</a:br>
            <a:endParaRPr sz="36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A4EA86D-F1C0-E148-9FF3-E86AD399122A}"/>
              </a:ext>
            </a:extLst>
          </p:cNvPr>
          <p:cNvSpPr/>
          <p:nvPr/>
        </p:nvSpPr>
        <p:spPr>
          <a:xfrm>
            <a:off x="9939" y="1905521"/>
            <a:ext cx="8405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infection prevention/control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healthcare-associated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surveillance and outbreak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vaccine-preventable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infection control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antimicrobial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hand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transmission-based precautions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personal protective equipment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cleaning and disinfection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IPAC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QI in IPAC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e</a:t>
            </a:r>
            <a:r>
              <a:rPr lang="en-CA" sz="2400" dirty="0" smtClean="0">
                <a:solidFill>
                  <a:srgbClr val="000000"/>
                </a:solidFill>
                <a:latin typeface="American Typewriter" panose="02090604020004020304" pitchFamily="18" charset="77"/>
              </a:rPr>
              <a:t>merging </a:t>
            </a:r>
            <a:r>
              <a:rPr lang="en-CA" sz="24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525455-2DD7-0546-8FD8-727422526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65237"/>
            <a:ext cx="3534377" cy="26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375889"/>
            <a:ext cx="99060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v-SE" altLang="en-US" sz="32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2: </a:t>
            </a:r>
            <a:r>
              <a:rPr lang="sv-SE" altLang="en-US" sz="36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Establish collaboration</a:t>
            </a:r>
            <a:endParaRPr lang="sv-SE" altLang="en-US" sz="3600" b="1" dirty="0">
              <a:solidFill>
                <a:srgbClr val="0070C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v-SE" sz="36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5D9304-148D-B443-AD52-DA6410AF1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68688"/>
            <a:ext cx="4459357" cy="1946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C3AA3C-10F7-9C47-A997-7D1330680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799"/>
            <a:ext cx="2782957" cy="21531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9AC089E-2108-2B42-91C4-1FEA97F48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168688"/>
            <a:ext cx="3968750" cy="204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EDE7716-5726-B14B-B413-0A0DD1067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8" y="4495799"/>
            <a:ext cx="3125302" cy="2274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F0A020D-E26D-2E44-B7CF-C2D0DB88D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799"/>
            <a:ext cx="1905000" cy="22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2" y="1578852"/>
            <a:ext cx="95117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rgbClr val="0070C0"/>
                </a:solidFill>
                <a:latin typeface="American Typewriter" panose="02090604020004020304" pitchFamily="18" charset="77"/>
                <a:cs typeface="Calibri"/>
              </a:rPr>
              <a:t>Step 3: Writing of a research proposal</a:t>
            </a:r>
            <a:endParaRPr sz="36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53000"/>
            <a:ext cx="7877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Novelty of the study/Importance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Feasibility of the study/time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Scope of the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Solid research 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Availability of applicable assays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61DB60-6E2B-764E-9977-9AD3558ED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/>
          <a:stretch/>
        </p:blipFill>
        <p:spPr>
          <a:xfrm>
            <a:off x="2162937" y="4407095"/>
            <a:ext cx="4857242" cy="22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381729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rgbClr val="0070C0"/>
                </a:solidFill>
                <a:latin typeface="American Typewriter" panose="02090604020004020304" pitchFamily="18" charset="77"/>
                <a:cs typeface="Calibri"/>
              </a:rPr>
              <a:t>Step 4: </a:t>
            </a:r>
            <a:r>
              <a:rPr lang="sv-SE" altLang="en-US" sz="36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Apply for funding</a:t>
            </a:r>
            <a:endParaRPr sz="36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351E95-7AA9-9B44-AA3A-80F62D11F6FB}"/>
              </a:ext>
            </a:extLst>
          </p:cNvPr>
          <p:cNvSpPr txBox="1"/>
          <p:nvPr/>
        </p:nvSpPr>
        <p:spPr>
          <a:xfrm>
            <a:off x="380999" y="2028790"/>
            <a:ext cx="89626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merican Typewriter" panose="02090604020004020304" pitchFamily="18" charset="77"/>
              </a:rPr>
              <a:t>Internal</a:t>
            </a:r>
            <a:r>
              <a:rPr lang="en-US" sz="2000" dirty="0">
                <a:latin typeface="American Typewriter" panose="02090604020004020304" pitchFamily="18" charset="77"/>
              </a:rPr>
              <a:t> – Within your institution</a:t>
            </a:r>
          </a:p>
          <a:p>
            <a:endParaRPr lang="en-US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External – </a:t>
            </a:r>
            <a:r>
              <a:rPr lang="en-US" sz="2000" dirty="0">
                <a:latin typeface="American Typewriter" panose="02090604020004020304" pitchFamily="18" charset="77"/>
              </a:rPr>
              <a:t>Leverage collaboration with external partners</a:t>
            </a:r>
          </a:p>
          <a:p>
            <a:endParaRPr lang="en-CA" sz="2000" b="1" dirty="0">
              <a:latin typeface="American Typewriter" panose="02090604020004020304" pitchFamily="18" charset="77"/>
            </a:endParaRPr>
          </a:p>
          <a:p>
            <a:r>
              <a:rPr lang="en-CA" sz="2000" b="1" dirty="0">
                <a:latin typeface="American Typewriter" panose="02090604020004020304" pitchFamily="18" charset="77"/>
              </a:rPr>
              <a:t>Provincial/Federal</a:t>
            </a:r>
            <a:endParaRPr lang="en-CA" sz="2000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Canada Foundation for Innovation (CFI)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Canadian Institutes of Health Research (CIHR)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Natural Science and Engineering Research (NSER)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Social Sciences and Humanities Research (SSHRC)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Genome </a:t>
            </a:r>
            <a:r>
              <a:rPr lang="en-CA" sz="2000" dirty="0" smtClean="0">
                <a:latin typeface="American Typewriter" panose="02090604020004020304" pitchFamily="18" charset="77"/>
              </a:rPr>
              <a:t>Canada</a:t>
            </a:r>
            <a:endParaRPr lang="en-CA" sz="2000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Public Health Agency of Canada (PHAC)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Natural Sciences and Engineering Research Council of Canada (NSERC)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Networks of Centres of Excellence of Canada (NCE)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Healthcare Excellence Canada (HEC)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381729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rgbClr val="0070C0"/>
                </a:solidFill>
                <a:latin typeface="American Typewriter" panose="02090604020004020304" pitchFamily="18" charset="77"/>
                <a:cs typeface="Calibri"/>
              </a:rPr>
              <a:t>Step 5: Performing the study</a:t>
            </a:r>
            <a:endParaRPr sz="32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16659C-E29C-1647-8C44-AF9E6606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86996"/>
            <a:ext cx="64008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38104"/>
            <a:ext cx="8169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b="1" dirty="0">
                <a:solidFill>
                  <a:srgbClr val="003C79"/>
                </a:solidFill>
                <a:latin typeface="American Typewriter" panose="02090604020004020304" pitchFamily="18" charset="77"/>
                <a:cs typeface="Calibri"/>
              </a:rPr>
              <a:t>Types of articles</a:t>
            </a:r>
            <a:endParaRPr sz="2400" b="1" dirty="0"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F646591-BEBD-E24F-9C5F-52E908134D0E}"/>
              </a:ext>
            </a:extLst>
          </p:cNvPr>
          <p:cNvSpPr/>
          <p:nvPr/>
        </p:nvSpPr>
        <p:spPr>
          <a:xfrm>
            <a:off x="-43515" y="1284111"/>
            <a:ext cx="685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3200" b="1" dirty="0">
                <a:solidFill>
                  <a:srgbClr val="0070C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6: Writing your manuscript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D36D322-18B5-A74F-9E68-83CAEA54D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09985"/>
              </p:ext>
            </p:extLst>
          </p:nvPr>
        </p:nvGraphicFramePr>
        <p:xfrm>
          <a:off x="-12649" y="2120260"/>
          <a:ext cx="923284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271">
                  <a:extLst>
                    <a:ext uri="{9D8B030D-6E8A-4147-A177-3AD203B41FA5}">
                      <a16:colId xmlns="" xmlns:a16="http://schemas.microsoft.com/office/drawing/2014/main" val="2044695739"/>
                    </a:ext>
                  </a:extLst>
                </a:gridCol>
                <a:gridCol w="7606578">
                  <a:extLst>
                    <a:ext uri="{9D8B030D-6E8A-4147-A177-3AD203B41FA5}">
                      <a16:colId xmlns="" xmlns:a16="http://schemas.microsoft.com/office/drawing/2014/main" val="3059147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Original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lt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Structured abstract (max. 300 words), text (max. 3,000 words), tables and figures (max. 5 combined), and references (max. 40)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574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Concise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Narrative abstract (max. 100 words), text (max. 1,200 words), tables or figures (max. 2 combined), and references (max. 10)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498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Review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 Structured abstract (max. 300 words), text (max. 3,000 words), tables and figures (max. 5 combined), and references (max. 40)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73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Outbreak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Narrative abstract (max. 200 words), text (max. 2,000 words), tables or figures (max. 3 combined), and references (max. 20)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6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Quality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Structured abstract (max. 300 words), text (max. 2,500 words), tables and figures (max. 4 combined), and references (max. 40)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5134928"/>
                  </a:ext>
                </a:extLst>
              </a:tr>
              <a:tr h="47093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IPAC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Narrative abstract (max. 100 words), text (max. 1,200 words), tables or figures (max. 2 combined), and references whenever appropriate (max. 10)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38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Emerging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Abstract (unstructured acceptable; max. 300 words), text (max. 2,500 words), tables and figures (max. 4 combined), and references (max. 40)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99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merican Typewriter" panose="02090604020004020304" pitchFamily="18" charset="77"/>
                          <a:ea typeface="ヒラギノ角ゴ Pro W3" panose="020B0300000000000000" pitchFamily="34" charset="-128"/>
                        </a:rPr>
                        <a:t>Letter to the editor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dirty="0">
                          <a:solidFill>
                            <a:schemeClr val="dk1"/>
                          </a:solidFill>
                          <a:effectLst/>
                          <a:latin typeface="American Typewriter" panose="02090604020004020304" pitchFamily="18" charset="77"/>
                          <a:ea typeface="+mn-ea"/>
                          <a:cs typeface="+mn-cs"/>
                        </a:rPr>
                        <a:t>Text (max. 900 words), tables or figures (max. 2 combined), and references (max. 10)</a:t>
                      </a:r>
                      <a:endParaRPr lang="en-US" sz="1600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74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371600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Preparing your manuscript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Read instructions to authors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Title page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Abstract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Word count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Full article formatting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Referencing</a:t>
            </a:r>
          </a:p>
          <a:p>
            <a:pPr marL="82550" indent="0">
              <a:buFont typeface="Wingdings 2" pitchFamily="2" charset="2"/>
              <a:buNone/>
              <a:defRPr/>
            </a:pPr>
            <a:endParaRPr lang="en-US" sz="2800" dirty="0">
              <a:latin typeface="American Typewriter" panose="02090604020004020304" pitchFamily="18" charset="77"/>
            </a:endParaRPr>
          </a:p>
          <a:p>
            <a:pPr marL="82550" indent="0">
              <a:buFont typeface="Wingdings 2" pitchFamily="2" charset="2"/>
              <a:buNone/>
              <a:defRPr/>
            </a:pPr>
            <a:r>
              <a:rPr lang="en-US" sz="2800" dirty="0">
                <a:latin typeface="American Typewriter" panose="02090604020004020304" pitchFamily="18" charset="77"/>
              </a:rPr>
              <a:t>Cover letter (why should your manuscript be accepted)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466520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rgbClr val="0070C0"/>
                </a:solidFill>
                <a:latin typeface="American Typewriter" panose="02090604020004020304" pitchFamily="18" charset="77"/>
                <a:cs typeface="Calibri"/>
              </a:rPr>
              <a:t>Title page</a:t>
            </a:r>
            <a:endParaRPr sz="3200" b="1" dirty="0">
              <a:solidFill>
                <a:srgbClr val="0070C0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2276287"/>
            <a:ext cx="358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Authors and affiliation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Corresponding author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Key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Acknowledgement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Conflict of interest</a:t>
            </a:r>
          </a:p>
          <a:p>
            <a:endParaRPr lang="en-US" altLang="en-US" sz="2400" dirty="0"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endParaRPr lang="en-US" altLang="en-US" sz="2400" dirty="0"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691948-1E6E-1941-A877-A53B0576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39851"/>
            <a:ext cx="5181600" cy="3731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68BA74E-1C06-CF47-9623-92EF041F5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698550"/>
            <a:ext cx="546737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762" y="1399733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Abstract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762" y="1905000"/>
            <a:ext cx="51061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2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Summary of the entire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2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May be structural or </a:t>
            </a:r>
            <a:r>
              <a:rPr lang="sv-SE" altLang="en-US" sz="2200" dirty="0" smtClean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non-structural</a:t>
            </a:r>
            <a:endParaRPr lang="sv-SE" altLang="en-US" sz="22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endParaRPr lang="sv-SE" altLang="en-US" sz="22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2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Should include a brief summary of the main manuscript </a:t>
            </a:r>
            <a:r>
              <a:rPr lang="sv-SE" altLang="en-US" sz="2200" dirty="0" smtClean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text: </a:t>
            </a:r>
            <a:endParaRPr lang="sv-SE" altLang="en-US" sz="22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Tx/>
              <a:buChar char="-"/>
            </a:pPr>
            <a:r>
              <a:rPr lang="sv-SE" altLang="en-US" sz="2200" dirty="0">
                <a:solidFill>
                  <a:srgbClr val="00206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Background</a:t>
            </a:r>
          </a:p>
          <a:p>
            <a:pPr marL="457200" indent="-457200">
              <a:buFontTx/>
              <a:buChar char="-"/>
            </a:pPr>
            <a:r>
              <a:rPr lang="sv-SE" altLang="en-US" sz="2200" dirty="0">
                <a:solidFill>
                  <a:srgbClr val="00206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methods</a:t>
            </a:r>
          </a:p>
          <a:p>
            <a:pPr marL="457200" indent="-457200">
              <a:buFontTx/>
              <a:buChar char="-"/>
            </a:pPr>
            <a:r>
              <a:rPr lang="sv-SE" altLang="en-US" sz="2200" dirty="0">
                <a:solidFill>
                  <a:srgbClr val="00206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Results</a:t>
            </a:r>
          </a:p>
          <a:p>
            <a:pPr marL="457200" indent="-457200">
              <a:buFontTx/>
              <a:buChar char="-"/>
            </a:pPr>
            <a:r>
              <a:rPr lang="sv-SE" altLang="en-US" sz="2200" dirty="0">
                <a:solidFill>
                  <a:srgbClr val="00206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Conclusion</a:t>
            </a:r>
          </a:p>
          <a:p>
            <a:endParaRPr lang="sv-SE" altLang="en-US" sz="2200" dirty="0">
              <a:solidFill>
                <a:srgbClr val="00206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2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Adhere to word limit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1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483CD9-DA30-8A45-8D13-F9A8C2D8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50497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>
                <a:solidFill>
                  <a:srgbClr val="003C79"/>
                </a:solidFill>
                <a:cs typeface="Calibri"/>
              </a:rPr>
              <a:t>Have you ever submitted an abstract for presentation to the IPAC Canada National Conference or any other scientific conference?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2" y="2947969"/>
            <a:ext cx="7619933" cy="33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98" y="1588298"/>
            <a:ext cx="8169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Introduction</a:t>
            </a:r>
            <a:endParaRPr sz="36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286000"/>
            <a:ext cx="434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buFontTx/>
              <a:buChar char="-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State the problem</a:t>
            </a:r>
          </a:p>
          <a:p>
            <a:pPr marL="365760" indent="-283464">
              <a:buFontTx/>
              <a:buChar char="-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What is known in the field</a:t>
            </a:r>
          </a:p>
          <a:p>
            <a:pPr marL="365760" indent="-283464">
              <a:buFontTx/>
              <a:buChar char="-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State your research question</a:t>
            </a:r>
          </a:p>
          <a:p>
            <a:pPr marL="365760" indent="-283464">
              <a:buFontTx/>
              <a:buChar char="-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Why is your research necessary</a:t>
            </a:r>
          </a:p>
          <a:p>
            <a:pPr marL="365760" indent="-283464">
              <a:buFontTx/>
              <a:buChar char="-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Aim</a:t>
            </a:r>
          </a:p>
          <a:p>
            <a:pPr marL="82296">
              <a:defRPr/>
            </a:pPr>
            <a:endParaRPr lang="sv-SE" sz="2400" dirty="0">
              <a:solidFill>
                <a:prstClr val="black"/>
              </a:solidFill>
              <a:latin typeface="American Typewriter" panose="02090604020004020304" pitchFamily="18" charset="77"/>
            </a:endParaRP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Avoid plagiarism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Include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DF666F-0B97-694B-9F9E-52F26646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91519"/>
            <a:ext cx="4438649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399733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Methods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5903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>
              <a:defRPr/>
            </a:pPr>
            <a:r>
              <a:rPr lang="sv-SE" sz="2600" b="1" dirty="0">
                <a:solidFill>
                  <a:prstClr val="black"/>
                </a:solidFill>
                <a:latin typeface="American Typewriter" panose="02090604020004020304" pitchFamily="18" charset="77"/>
              </a:rPr>
              <a:t>1. Participants/population</a:t>
            </a:r>
          </a:p>
          <a:p>
            <a:pPr marL="82296">
              <a:defRPr/>
            </a:pP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- Recruitment, screening, inclusion &amp; exclusion criteria</a:t>
            </a:r>
          </a:p>
          <a:p>
            <a:pPr marL="82296">
              <a:defRPr/>
            </a:pPr>
            <a:r>
              <a:rPr lang="sv-SE" sz="2600" b="1" dirty="0">
                <a:solidFill>
                  <a:prstClr val="black"/>
                </a:solidFill>
                <a:latin typeface="American Typewriter" panose="02090604020004020304" pitchFamily="18" charset="77"/>
              </a:rPr>
              <a:t>2. Study design</a:t>
            </a:r>
          </a:p>
          <a:p>
            <a:pPr marL="365760" indent="-283464">
              <a:buFontTx/>
              <a:buChar char="-"/>
              <a:defRPr/>
            </a:pP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Location, timeline,</a:t>
            </a:r>
          </a:p>
          <a:p>
            <a:pPr marL="365760" indent="-283464">
              <a:buFontTx/>
              <a:buChar char="-"/>
              <a:defRPr/>
            </a:pPr>
            <a:r>
              <a:rPr lang="sv-SE" sz="2600" dirty="0" err="1">
                <a:solidFill>
                  <a:prstClr val="black"/>
                </a:solidFill>
                <a:latin typeface="American Typewriter" panose="02090604020004020304" pitchFamily="18" charset="77"/>
              </a:rPr>
              <a:t>Assessments</a:t>
            </a: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/interventions</a:t>
            </a:r>
          </a:p>
          <a:p>
            <a:pPr marL="365760" indent="-283464">
              <a:buFontTx/>
              <a:buChar char="-"/>
              <a:defRPr/>
            </a:pP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Outcome variables</a:t>
            </a:r>
          </a:p>
          <a:p>
            <a:pPr marL="82296">
              <a:defRPr/>
            </a:pPr>
            <a:r>
              <a:rPr lang="sv-SE" sz="2600" b="1" dirty="0">
                <a:solidFill>
                  <a:prstClr val="black"/>
                </a:solidFill>
                <a:latin typeface="American Typewriter" panose="02090604020004020304" pitchFamily="18" charset="77"/>
              </a:rPr>
              <a:t>3. Statistical analysis</a:t>
            </a:r>
          </a:p>
          <a:p>
            <a:pPr marL="365760" indent="-283464">
              <a:buFontTx/>
              <a:buChar char="-"/>
              <a:defRPr/>
            </a:pP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Samples size and power estimate</a:t>
            </a:r>
          </a:p>
          <a:p>
            <a:pPr marL="365760" indent="-283464">
              <a:buFontTx/>
              <a:buChar char="-"/>
              <a:defRPr/>
            </a:pPr>
            <a:r>
              <a:rPr lang="sv-SE" sz="2600" dirty="0">
                <a:solidFill>
                  <a:prstClr val="black"/>
                </a:solidFill>
                <a:latin typeface="American Typewriter" panose="02090604020004020304" pitchFamily="18" charset="77"/>
              </a:rPr>
              <a:t>Tests, hypothesis and significance level</a:t>
            </a:r>
          </a:p>
          <a:p>
            <a:pPr>
              <a:defRPr/>
            </a:pPr>
            <a:endParaRPr lang="sv-SE" sz="1400" i="1" dirty="0">
              <a:solidFill>
                <a:prstClr val="black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sz="2000" i="1" dirty="0">
                <a:solidFill>
                  <a:prstClr val="black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Y</a:t>
            </a:r>
            <a:r>
              <a:rPr lang="sv-SE" sz="2000" i="1" dirty="0">
                <a:solidFill>
                  <a:prstClr val="black"/>
                </a:solidFill>
                <a:latin typeface="American Typewriter" panose="02090604020004020304" pitchFamily="18" charset="77"/>
                <a:cs typeface="Andalus" panose="02020603050405020304" pitchFamily="18" charset="-78"/>
              </a:rPr>
              <a:t>our methodology must be explained clearly such that it could be reproduced by someone with similar expertise in your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657964"/>
            <a:ext cx="8169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Results</a:t>
            </a:r>
            <a:endParaRPr sz="36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32665"/>
            <a:ext cx="6172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State your findings clearly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Results have to be </a:t>
            </a:r>
            <a:r>
              <a:rPr lang="sv-SE" altLang="en-US" sz="2800" dirty="0" smtClean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chronological</a:t>
            </a:r>
            <a:endParaRPr lang="sv-SE" altLang="en-US" sz="28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Avoid mitigation of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Do not interpret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800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Figures/Tables (cite all figures and tables)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4B6722-88D5-3A41-8152-570356473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/>
          <a:stretch/>
        </p:blipFill>
        <p:spPr>
          <a:xfrm>
            <a:off x="6096000" y="2438400"/>
            <a:ext cx="3022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400458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Discussion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920" y="1905725"/>
            <a:ext cx="856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Discuss your results in relation to previous knowledge in the field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Explain possible discrepancies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Highlight the strength of your research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State any weaknesses or limitations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Avoid </a:t>
            </a:r>
            <a:r>
              <a:rPr lang="sv-SE" sz="2400" dirty="0" smtClean="0">
                <a:solidFill>
                  <a:prstClr val="black"/>
                </a:solidFill>
                <a:latin typeface="American Typewriter" panose="02090604020004020304" pitchFamily="18" charset="77"/>
              </a:rPr>
              <a:t>exaggeration </a:t>
            </a:r>
            <a:r>
              <a:rPr lang="sv-SE" sz="2400" dirty="0">
                <a:solidFill>
                  <a:prstClr val="black"/>
                </a:solidFill>
                <a:latin typeface="American Typewriter" panose="02090604020004020304" pitchFamily="18" charset="77"/>
              </a:rPr>
              <a:t>and </a:t>
            </a:r>
            <a:r>
              <a:rPr lang="sv-SE" sz="2400" dirty="0" smtClean="0">
                <a:solidFill>
                  <a:prstClr val="black"/>
                </a:solidFill>
                <a:latin typeface="American Typewriter" panose="02090604020004020304" pitchFamily="18" charset="77"/>
              </a:rPr>
              <a:t>speculations </a:t>
            </a:r>
            <a:endParaRPr lang="sv-SE" sz="2400" dirty="0">
              <a:solidFill>
                <a:prstClr val="black"/>
              </a:solidFill>
              <a:latin typeface="American Typewriter" panose="02090604020004020304" pitchFamily="18" charset="77"/>
            </a:endParaRPr>
          </a:p>
          <a:p>
            <a:pPr marL="365760" indent="-283464">
              <a:buFontTx/>
              <a:buChar char="-"/>
              <a:defRPr/>
            </a:pPr>
            <a:endParaRPr lang="sv-SE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2E8E23-10DE-5743-938A-93C6B3DE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68743"/>
            <a:ext cx="4038600" cy="24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427029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Conclusion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95959"/>
            <a:ext cx="8896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000" b="1" dirty="0">
                <a:solidFill>
                  <a:srgbClr val="00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State clearly the IPAC/public health significance of your major finding</a:t>
            </a:r>
          </a:p>
          <a:p>
            <a:endParaRPr lang="en-CA" sz="2000" dirty="0">
              <a:latin typeface="American Typewriter" panose="02090604020004020304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Convey the larger implications of your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merican Typewriter" panose="02090604020004020304" pitchFamily="18" charset="77"/>
              </a:rPr>
              <a:t>Introduce possible new ways of thinking about the research problem (opportunity for future research). </a:t>
            </a:r>
            <a:endParaRPr lang="sv-SE" altLang="en-US" sz="20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endParaRPr lang="sv-SE" altLang="en-US" sz="2800" dirty="0">
              <a:solidFill>
                <a:srgbClr val="00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9274A2-4DDC-A542-8974-D124C145E73A}"/>
              </a:ext>
            </a:extLst>
          </p:cNvPr>
          <p:cNvSpPr/>
          <p:nvPr/>
        </p:nvSpPr>
        <p:spPr>
          <a:xfrm>
            <a:off x="439701" y="3664625"/>
            <a:ext cx="9124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i="1" dirty="0">
                <a:solidFill>
                  <a:srgbClr val="222222"/>
                </a:solidFill>
                <a:latin typeface="Roboto Condensed"/>
              </a:rPr>
              <a:t>"take-home" message in the form of a strong, succinct statement that you want readers to remember about your study”</a:t>
            </a:r>
            <a:endParaRPr lang="en-US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8A0565-0208-6747-A70A-1AF8BE4D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8" y="4387089"/>
            <a:ext cx="3886200" cy="2275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E6AA6F-5D2F-674B-9FCB-8B9265A95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13063"/>
            <a:ext cx="4102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408" y="1508257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Acknowledgment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2" y="2209800"/>
            <a:ext cx="8169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Acknowledge those who contributed to your work but who do not qualify for authorship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State their contribution(s)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Avoid personal acknowledment e.g.,</a:t>
            </a:r>
            <a:r>
              <a:rPr lang="sv-SE" altLang="en-US" sz="2400" dirty="0" err="1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spouse</a:t>
            </a:r>
            <a:r>
              <a:rPr lang="sv-SE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, boyfriend, girlfriend etc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8ED7BA-F3AB-B242-9C7F-1F1D70AD9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5068"/>
            <a:ext cx="6172200" cy="2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4478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References</a:t>
            </a:r>
            <a:endParaRPr sz="36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en-US" sz="32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Provide a concise list of all references cited in the 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en-US" sz="32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Use Endnote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en-US" sz="32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CJIC style is APA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0A3DE7-2DE4-3845-A153-884AA132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8" y="4437101"/>
            <a:ext cx="5740400" cy="113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EC33C72-7933-0042-AB4F-D1D23F2E2EB1}"/>
              </a:ext>
            </a:extLst>
          </p:cNvPr>
          <p:cNvSpPr/>
          <p:nvPr/>
        </p:nvSpPr>
        <p:spPr>
          <a:xfrm>
            <a:off x="229489" y="5914406"/>
            <a:ext cx="8914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>
                <a:latin typeface="Helvetica" pitchFamily="2" charset="0"/>
              </a:rPr>
              <a:t>Ayukekbong</a:t>
            </a:r>
            <a:r>
              <a:rPr lang="en-CA" sz="1600" dirty="0">
                <a:latin typeface="Helvetica" pitchFamily="2" charset="0"/>
              </a:rPr>
              <a:t>, J. (2021). Public health and human rights during a pandemic; an unresolved dilemma concerning mandatory vaccination against COVID-19 for healthcare workers. </a:t>
            </a:r>
            <a:r>
              <a:rPr lang="en-CA" sz="1600" i="1" dirty="0">
                <a:latin typeface="Helvetica" pitchFamily="2" charset="0"/>
              </a:rPr>
              <a:t>Canadian Journal of Infection Control</a:t>
            </a:r>
            <a:r>
              <a:rPr lang="en-CA" sz="1600" dirty="0">
                <a:latin typeface="Helvetica" pitchFamily="2" charset="0"/>
              </a:rPr>
              <a:t>, 36(2):74-76.</a:t>
            </a:r>
            <a:endParaRPr lang="en-CA" sz="1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2381158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dirty="0">
                <a:solidFill>
                  <a:srgbClr val="003C79"/>
                </a:solidFill>
                <a:latin typeface="American Typewriter" panose="02090604020004020304" pitchFamily="18" charset="77"/>
                <a:cs typeface="Calibri"/>
              </a:rPr>
              <a:t>Before submission</a:t>
            </a:r>
            <a:endParaRPr sz="3600" b="1" dirty="0"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1" y="2988957"/>
            <a:ext cx="4724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merican Typewriter" panose="02090604020004020304" pitchFamily="18" charset="77"/>
              </a:rPr>
              <a:t>Review guidelines for Authors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merican Typewriter" panose="02090604020004020304" pitchFamily="18" charset="77"/>
              </a:rPr>
              <a:t>Have all authors review, provide feedback and sign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ADC2C9-7A74-4D40-B008-D08679F2D068}"/>
              </a:ext>
            </a:extLst>
          </p:cNvPr>
          <p:cNvSpPr/>
          <p:nvPr/>
        </p:nvSpPr>
        <p:spPr>
          <a:xfrm>
            <a:off x="-31830" y="1447800"/>
            <a:ext cx="6867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3600" b="1" dirty="0">
                <a:solidFill>
                  <a:schemeClr val="accent1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  <a:cs typeface="Calibri" panose="020F0502020204030204" pitchFamily="34" charset="0"/>
              </a:rPr>
              <a:t>Step 7: Publish your findings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C426DA-87C5-D849-AC9A-FF5E9537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94131"/>
            <a:ext cx="4292900" cy="46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350000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Submission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1" y="1843634"/>
            <a:ext cx="816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Submit through our Editorial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/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21585E-C412-CA4D-8BC0-2F5D5674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/>
          <a:stretch/>
        </p:blipFill>
        <p:spPr>
          <a:xfrm>
            <a:off x="124091" y="2328113"/>
            <a:ext cx="89349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24000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What happen after submission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006" y="2133600"/>
            <a:ext cx="87679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Editor-in-chief reviews and makes a decision where to reject or accept to move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Two </a:t>
            </a: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reviewers are invited to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Double-blind review</a:t>
            </a:r>
          </a:p>
          <a:p>
            <a:pPr lvl="1"/>
            <a:r>
              <a:rPr lang="en-CA" sz="2400" dirty="0">
                <a:latin typeface="American Typewriter" panose="02090604020004020304" pitchFamily="18" charset="77"/>
              </a:rPr>
              <a:t>- Editorial board members are blinded to the authors identities</a:t>
            </a:r>
          </a:p>
          <a:p>
            <a:pPr lvl="1"/>
            <a:r>
              <a:rPr lang="en-CA" sz="2400" dirty="0">
                <a:latin typeface="American Typewriter" panose="02090604020004020304" pitchFamily="18" charset="77"/>
              </a:rPr>
              <a:t>- Authors do not know the identities of the reviewers</a:t>
            </a:r>
          </a:p>
          <a:p>
            <a:pPr lvl="1"/>
            <a:r>
              <a:rPr lang="en-CA" sz="2400" dirty="0">
                <a:latin typeface="American Typewriter" panose="02090604020004020304" pitchFamily="18" charset="77"/>
              </a:rPr>
              <a:t>- Reviewers provide feedback on the suitability of the paper</a:t>
            </a:r>
          </a:p>
          <a:p>
            <a:pPr lvl="1"/>
            <a:r>
              <a:rPr lang="en-CA" sz="2400" dirty="0">
                <a:latin typeface="American Typewriter" panose="02090604020004020304" pitchFamily="18" charset="77"/>
              </a:rPr>
              <a:t>- Timeline: 4-6 weeks</a:t>
            </a:r>
          </a:p>
          <a:p>
            <a:endParaRPr lang="en-US" altLang="en-US" dirty="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>
                <a:solidFill>
                  <a:srgbClr val="003C79"/>
                </a:solidFill>
                <a:cs typeface="Calibri"/>
              </a:rPr>
              <a:t>Did you ever develop your abstract into a full manuscript and submit it for publication to a scientific journal?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021"/>
          <a:stretch/>
        </p:blipFill>
        <p:spPr>
          <a:xfrm>
            <a:off x="380624" y="3048000"/>
            <a:ext cx="8322425" cy="34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43" y="1524000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Possible decisions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602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B05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Accept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B05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Reject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F0000"/>
              </a:solidFill>
              <a:latin typeface="American Typewriter" panose="02090604020004020304" pitchFamily="18" charset="77"/>
              <a:ea typeface="ヒラギノ角ゴ Pro W3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Revise</a:t>
            </a:r>
          </a:p>
          <a:p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- Manuscripts sent back to authors to address reviewers comments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629699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After acceptance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2370227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Submitted to publisher for copyediting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Proof send to authors again for final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merican Typewriter" panose="02090604020004020304" pitchFamily="18" charset="77"/>
                <a:ea typeface="ヒラギノ角ゴ Pro W3" panose="020B0300000000000000" pitchFamily="34" charset="-128"/>
              </a:rPr>
              <a:t>Verification that publication agreement was signed by all authors.</a:t>
            </a:r>
            <a:endParaRPr lang="en-CA" sz="2800" dirty="0">
              <a:latin typeface="American Typewriter" panose="02090604020004020304" pitchFamily="18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D46020-03C6-CA4A-8B81-B652D915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3068738" cy="3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465819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Publication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6769478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endParaRPr lang="en-CA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cs typeface="Calibri"/>
            </a:endParaRPr>
          </a:p>
        </p:txBody>
      </p:sp>
      <p:pic>
        <p:nvPicPr>
          <p:cNvPr id="3" name="Picture 5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E77260D2-2B11-4EAD-BACC-6BD276A71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716046"/>
            <a:ext cx="1855463" cy="2212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B979DA-7E27-8B48-9C2D-A13C263E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5105400" cy="43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299498"/>
            <a:ext cx="81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b="1" dirty="0">
                <a:solidFill>
                  <a:schemeClr val="accent1"/>
                </a:solidFill>
                <a:latin typeface="American Typewriter" panose="02090604020004020304" pitchFamily="18" charset="77"/>
                <a:cs typeface="Calibri"/>
              </a:rPr>
              <a:t>Indexation/Citation</a:t>
            </a:r>
            <a:endParaRPr sz="3200" b="1" dirty="0">
              <a:solidFill>
                <a:schemeClr val="accent1"/>
              </a:solidFill>
              <a:latin typeface="American Typewriter" panose="02090604020004020304" pitchFamily="18" charset="77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6769478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endParaRPr lang="en-CA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0B8BC4-669E-634C-B2C8-8CC1DD3D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599"/>
            <a:ext cx="3352800" cy="4702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59E907-E04F-6F4A-88DB-A98F37C9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5715000" cy="4702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528987-7893-2441-B48B-8FBDD407ACEA}"/>
              </a:ext>
            </a:extLst>
          </p:cNvPr>
          <p:cNvSpPr txBox="1"/>
          <p:nvPr/>
        </p:nvSpPr>
        <p:spPr>
          <a:xfrm>
            <a:off x="838200" y="1735790"/>
            <a:ext cx="506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CJIC is now indexed in SCOPUS</a:t>
            </a:r>
          </a:p>
        </p:txBody>
      </p:sp>
    </p:spTree>
    <p:extLst>
      <p:ext uri="{BB962C8B-B14F-4D97-AF65-F5344CB8AC3E}">
        <p14:creationId xmlns:p14="http://schemas.microsoft.com/office/powerpoint/2010/main" val="1305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0"/>
            <a:ext cx="6769478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endParaRPr lang="en-CA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98E0AC-88D6-E747-A966-17EC8B64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b="29221"/>
          <a:stretch/>
        </p:blipFill>
        <p:spPr>
          <a:xfrm>
            <a:off x="1524000" y="1676400"/>
            <a:ext cx="5855078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E0D563-0435-EB46-86CA-7C4A67A36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5855078" cy="2259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3234154"/>
            <a:ext cx="648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Ayukekbong</a:t>
            </a:r>
            <a:r>
              <a:rPr lang="en-US" dirty="0" smtClean="0"/>
              <a:t> (Editor-in-Chief) </a:t>
            </a:r>
            <a:r>
              <a:rPr lang="en-US" dirty="0" smtClean="0">
                <a:hlinkClick r:id="rId4"/>
              </a:rPr>
              <a:t>editor-in-chief@ipac-canada.org</a:t>
            </a:r>
            <a:endParaRPr lang="en-US" dirty="0" smtClean="0"/>
          </a:p>
          <a:p>
            <a:r>
              <a:rPr lang="en-US" dirty="0" smtClean="0"/>
              <a:t>Devon Metcalf (Associate Editor) </a:t>
            </a:r>
            <a:r>
              <a:rPr lang="en-US" dirty="0" smtClean="0">
                <a:hlinkClick r:id="rId5"/>
              </a:rPr>
              <a:t>associate-editor@ipac.canada.org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4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Where did you publish your manuscript?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8458200" cy="40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cs typeface="Calibri"/>
              </a:rPr>
              <a:t>What are the barriers to developing  your abstract into a manuscript for publication?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15814"/>
            <a:ext cx="5638800" cy="41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dirty="0">
                <a:solidFill>
                  <a:srgbClr val="003C79"/>
                </a:solidFill>
                <a:latin typeface="Calibri"/>
                <a:cs typeface="Calibri"/>
              </a:rPr>
              <a:t>Other Barriers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169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New to the field of IPAC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Not directly involved in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Unfamiliar with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Unclear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1">
                    <a:lumMod val="50000"/>
                  </a:schemeClr>
                </a:solidFill>
              </a:rPr>
              <a:t>Not participating in work that would be considered “new and insightful”</a:t>
            </a:r>
          </a:p>
        </p:txBody>
      </p:sp>
    </p:spTree>
    <p:extLst>
      <p:ext uri="{BB962C8B-B14F-4D97-AF65-F5344CB8AC3E}">
        <p14:creationId xmlns:p14="http://schemas.microsoft.com/office/powerpoint/2010/main" val="34923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1692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>
                <a:solidFill>
                  <a:srgbClr val="003C79"/>
                </a:solidFill>
                <a:cs typeface="Calibri"/>
              </a:rPr>
              <a:t>Do you require any support from IPAC Canada in developing an abstract into a manuscript for publication in CJIC?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087"/>
          <a:stretch/>
        </p:blipFill>
        <p:spPr>
          <a:xfrm>
            <a:off x="762000" y="2971800"/>
            <a:ext cx="8009965" cy="36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47800"/>
            <a:ext cx="816927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400" dirty="0">
                <a:solidFill>
                  <a:srgbClr val="003C79"/>
                </a:solidFill>
                <a:cs typeface="Calibri"/>
              </a:rPr>
              <a:t>What type of assistance would you require from IPAC Canada?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3839413"/>
            <a:ext cx="221996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0000" spc="-1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0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14"/>
          <a:stretch/>
        </p:blipFill>
        <p:spPr>
          <a:xfrm>
            <a:off x="998537" y="2631768"/>
            <a:ext cx="7086600" cy="42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1483</Words>
  <Application>Microsoft Office PowerPoint</Application>
  <PresentationFormat>On-screen Show (4:3)</PresentationFormat>
  <Paragraphs>300</Paragraphs>
  <Slides>44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Research, Manuscript Writing and Scientific Publication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Windows User</cp:lastModifiedBy>
  <cp:revision>257</cp:revision>
  <dcterms:created xsi:type="dcterms:W3CDTF">2019-11-25T13:30:50Z</dcterms:created>
  <dcterms:modified xsi:type="dcterms:W3CDTF">2023-02-14T21:00:35Z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2019-11-25T00:00:00Z</vt:filetime>
  </property>
</Properties>
</file>